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71" r:id="rId11"/>
    <p:sldId id="267" r:id="rId12"/>
    <p:sldId id="268" r:id="rId13"/>
    <p:sldId id="269" r:id="rId14"/>
    <p:sldId id="270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7160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9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27fcb00dcfdb271757c#tid=6705f246f3f500000971b73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024c1921e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a27d267af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语篇提升-完形填空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语篇提升-完形填空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1_1#be8dd9608?pid=a27d267af&amp;color=0,55,96&amp;vtp=1&amp;bt=1&amp;bbb=1&amp;hb=1">
            <a:extLst>
              <a:ext uri="{FF2B5EF4-FFF2-40B4-BE49-F238E27FC236}">
                <a16:creationId xmlns:a16="http://schemas.microsoft.com/office/drawing/2014/main" id="{321B3A49-20B7-411F-8A94-22C394B23460}"/>
              </a:ext>
            </a:extLst>
          </p:cNvPr>
          <p:cNvSpPr/>
          <p:nvPr/>
        </p:nvSpPr>
        <p:spPr>
          <a:xfrm>
            <a:off x="502920" y="1512000"/>
            <a:ext cx="10570464" cy="4415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wife.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excited,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cowherd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cow's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married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fairies.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cowherd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girl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Milky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cowherd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wife.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allowed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seventh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seventh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calendar.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“Double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Seventh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being.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Although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reminds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cherish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moment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regret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until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</a:t>
            </a:r>
            <a:r>
              <a:rPr lang="en-US" altLang="zh-CN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them.</a:t>
            </a:r>
            <a:endParaRPr lang="en-US" altLang="zh-CN" dirty="0"/>
          </a:p>
        </p:txBody>
      </p:sp>
      <p:sp>
        <p:nvSpPr>
          <p:cNvPr id="3" name="QM_4_EX.52_1#be8dd9608?pid=a27d267af&amp;color=0,55,96&amp;vtp=1&amp;bbb=1">
            <a:extLst>
              <a:ext uri="{FF2B5EF4-FFF2-40B4-BE49-F238E27FC236}">
                <a16:creationId xmlns:a16="http://schemas.microsoft.com/office/drawing/2014/main" id="{A0B38DDD-8391-C160-437A-3531F4969E1B}"/>
              </a:ext>
            </a:extLst>
          </p:cNvPr>
          <p:cNvSpPr/>
          <p:nvPr/>
        </p:nvSpPr>
        <p:spPr>
          <a:xfrm>
            <a:off x="502920" y="595509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文章主要讲述了中国传统节日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七夕节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的来历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8582301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3_1#8c03adba4.choices?pid=be8dd9608&amp;color=0,55,96&amp;vtp=1&amp;bt=1&amp;bbb=1"/>
          <p:cNvSpPr/>
          <p:nvPr/>
        </p:nvSpPr>
        <p:spPr>
          <a:xfrm>
            <a:off x="502920" y="1508760"/>
            <a:ext cx="10570464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6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.celebration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B.congratulation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C.inspiration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.liberation</a:t>
            </a:r>
            <a:endParaRPr lang="en-US" altLang="zh-CN" sz="1800" dirty="0"/>
          </a:p>
        </p:txBody>
      </p:sp>
      <p:sp>
        <p:nvSpPr>
          <p:cNvPr id="3" name="QC_5_AN.54_1#8c03adba4.bracket?pid=be8dd9608&amp;color=0,55,96&amp;vpa=21&amp;vtp=1"/>
          <p:cNvSpPr/>
          <p:nvPr/>
        </p:nvSpPr>
        <p:spPr>
          <a:xfrm>
            <a:off x="845026" y="1505394"/>
            <a:ext cx="3317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AS.55_1#8c03adba4?pid=be8dd9608&amp;color=0,55,96&amp;vtp=1&amp;bbb=1&amp;hb=1"/>
          <p:cNvSpPr/>
          <p:nvPr/>
        </p:nvSpPr>
        <p:spPr>
          <a:xfrm>
            <a:off x="502920" y="1840483"/>
            <a:ext cx="10570464" cy="6398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根据前文的“The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‘Double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Seventh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Festival’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festival.”可知，“七夕节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”是中国</a:t>
            </a:r>
          </a:p>
          <a:p>
            <a:pPr>
              <a:lnSpc>
                <a:spcPts val="25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的传统节日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，人们要进行庆祝，因此是与西方庆祝情人节进行对比。故选A项。</a:t>
            </a:r>
            <a:endParaRPr lang="en-US" altLang="zh-CN" dirty="0"/>
          </a:p>
        </p:txBody>
      </p:sp>
      <p:sp>
        <p:nvSpPr>
          <p:cNvPr id="5" name="QC_5_BD.56_1#9e721314d.choices?pid=be8dd9608&amp;color=0,55,96&amp;vtp=1&amp;bbb=1"/>
          <p:cNvSpPr/>
          <p:nvPr/>
        </p:nvSpPr>
        <p:spPr>
          <a:xfrm>
            <a:off x="502920" y="2523172"/>
            <a:ext cx="10570464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6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Until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endParaRPr lang="en-US" altLang="zh-CN" sz="1800" dirty="0"/>
          </a:p>
        </p:txBody>
      </p:sp>
      <p:sp>
        <p:nvSpPr>
          <p:cNvPr id="6" name="QC_5_AN.57_1#9e721314d.bracket?pid=be8dd9608&amp;color=0,55,96&amp;vpa=22&amp;vtp=1"/>
          <p:cNvSpPr/>
          <p:nvPr/>
        </p:nvSpPr>
        <p:spPr>
          <a:xfrm>
            <a:off x="857726" y="2519806"/>
            <a:ext cx="3190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7" name="QC_5_AS.58_1#9e721314d?pid=be8dd9608&amp;color=0,55,96&amp;vtp=1&amp;bbb=1&amp;hb=1"/>
          <p:cNvSpPr/>
          <p:nvPr/>
        </p:nvSpPr>
        <p:spPr>
          <a:xfrm>
            <a:off x="502920" y="2861182"/>
            <a:ext cx="10570464" cy="646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根据后文的“there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versions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begins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poor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cowherd”可知，前后句在逻辑上为让步关系。故选B项。</a:t>
            </a:r>
            <a:endParaRPr lang="en-US" altLang="zh-CN" dirty="0"/>
          </a:p>
        </p:txBody>
      </p:sp>
      <p:sp>
        <p:nvSpPr>
          <p:cNvPr id="8" name="QC_5_BD.59_1#8d9833ef3.choices?pid=be8dd9608&amp;color=0,55,96&amp;vtp=1&amp;bbb=1"/>
          <p:cNvSpPr/>
          <p:nvPr/>
        </p:nvSpPr>
        <p:spPr>
          <a:xfrm>
            <a:off x="502920" y="3548506"/>
            <a:ext cx="10570464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6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.open-minded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B.absent-minded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C.narrow-minded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.business-minded</a:t>
            </a:r>
            <a:endParaRPr lang="en-US" altLang="zh-CN" sz="1800" dirty="0"/>
          </a:p>
        </p:txBody>
      </p:sp>
      <p:sp>
        <p:nvSpPr>
          <p:cNvPr id="9" name="QC_5_AN.60_1#8d9833ef3.bracket?pid=be8dd9608&amp;color=0,55,96&amp;vpa=23&amp;vtp=1"/>
          <p:cNvSpPr/>
          <p:nvPr/>
        </p:nvSpPr>
        <p:spPr>
          <a:xfrm>
            <a:off x="857726" y="3545140"/>
            <a:ext cx="3190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10" name="QC_5_AS.61_1#8d9833ef3?pid=be8dd9608&amp;color=0,55,96&amp;vtp=1&amp;bbb=1&amp;hb=1"/>
          <p:cNvSpPr/>
          <p:nvPr/>
        </p:nvSpPr>
        <p:spPr>
          <a:xfrm>
            <a:off x="502920" y="3886516"/>
            <a:ext cx="10570464" cy="6398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根据后文的who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badly和“His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cow.”</a:t>
            </a:r>
          </a:p>
          <a:p>
            <a:pPr>
              <a:lnSpc>
                <a:spcPts val="25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，哥哥容不下弟弟，是心胸狭窄的人。故选C项。</a:t>
            </a:r>
            <a:endParaRPr lang="en-US" altLang="zh-CN" dirty="0"/>
          </a:p>
        </p:txBody>
      </p:sp>
      <p:sp>
        <p:nvSpPr>
          <p:cNvPr id="11" name="QC_5_BD.62_1#436508b80.choices?pid=be8dd9608&amp;color=0,55,96&amp;vtp=1&amp;bbb=1"/>
          <p:cNvSpPr/>
          <p:nvPr/>
        </p:nvSpPr>
        <p:spPr>
          <a:xfrm>
            <a:off x="502920" y="4569205"/>
            <a:ext cx="10570464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6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.depended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B.based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C.concentrated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.worked</a:t>
            </a:r>
            <a:endParaRPr lang="en-US" altLang="zh-CN" sz="1800" dirty="0"/>
          </a:p>
        </p:txBody>
      </p:sp>
      <p:sp>
        <p:nvSpPr>
          <p:cNvPr id="12" name="QC_5_AN.63_1#436508b80.bracket?pid=be8dd9608&amp;color=0,55,96&amp;vpa=24&amp;vtp=1"/>
          <p:cNvSpPr/>
          <p:nvPr/>
        </p:nvSpPr>
        <p:spPr>
          <a:xfrm>
            <a:off x="845026" y="4565839"/>
            <a:ext cx="3317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3" name="QC_5_AS.64_1#436508b80?pid=be8dd9608&amp;color=0,55,96&amp;vtp=1&amp;bbb=1&amp;hb=1"/>
          <p:cNvSpPr/>
          <p:nvPr/>
        </p:nvSpPr>
        <p:spPr>
          <a:xfrm>
            <a:off x="502920" y="4921439"/>
            <a:ext cx="10570464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600"/>
              </a:lnSpc>
            </a:pP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根据前文的all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cow可知，牛郎和老牛相依为命，depend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on意为“依靠”。故选A项。</a:t>
            </a:r>
            <a:endParaRPr lang="en-US" altLang="zh-CN" dirty="0"/>
          </a:p>
        </p:txBody>
      </p:sp>
      <p:sp>
        <p:nvSpPr>
          <p:cNvPr id="14" name="QC_5_BD.65_1#85923dde9.choices?pid=be8dd9608&amp;color=0,55,96&amp;vtp=1&amp;bbb=1"/>
          <p:cNvSpPr/>
          <p:nvPr/>
        </p:nvSpPr>
        <p:spPr>
          <a:xfrm>
            <a:off x="502920" y="5273673"/>
            <a:ext cx="10570464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6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.sleep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B.bathe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C.dance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.play</a:t>
            </a:r>
            <a:endParaRPr lang="en-US" altLang="zh-CN" sz="1800" dirty="0"/>
          </a:p>
        </p:txBody>
      </p:sp>
      <p:sp>
        <p:nvSpPr>
          <p:cNvPr id="15" name="QC_5_AN.66_1#85923dde9.bracket?pid=be8dd9608&amp;color=0,55,96&amp;vpa=25&amp;vtp=1"/>
          <p:cNvSpPr/>
          <p:nvPr/>
        </p:nvSpPr>
        <p:spPr>
          <a:xfrm>
            <a:off x="857726" y="5270307"/>
            <a:ext cx="3190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16" name="QC_5_AS.67_1#85923dde9?pid=be8dd9608&amp;color=0,55,96&amp;vtp=1&amp;bbb=1&amp;hb=1"/>
          <p:cNvSpPr/>
          <p:nvPr/>
        </p:nvSpPr>
        <p:spPr>
          <a:xfrm>
            <a:off x="502920" y="5611683"/>
            <a:ext cx="10570464" cy="6398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根据后文的“in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pond.All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fairies.”可知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，仙女</a:t>
            </a:r>
          </a:p>
          <a:p>
            <a:pPr>
              <a:lnSpc>
                <a:spcPts val="25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们下凡是来洗澡的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。故选B项。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8_1#a284eb172.choices?pid=be8dd9608&amp;color=0,55,96&amp;vtp=1&amp;bt=1&amp;bbb=1"/>
          <p:cNvSpPr/>
          <p:nvPr/>
        </p:nvSpPr>
        <p:spPr>
          <a:xfrm>
            <a:off x="502920" y="1508760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8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.make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B.bring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C.steal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.buy</a:t>
            </a:r>
            <a:endParaRPr lang="en-US" altLang="zh-CN" sz="1800" dirty="0"/>
          </a:p>
        </p:txBody>
      </p:sp>
      <p:sp>
        <p:nvSpPr>
          <p:cNvPr id="3" name="QC_5_AN.69_1#a284eb172.bracket?pid=be8dd9608&amp;color=0,55,96&amp;vpa=26&amp;vtp=1"/>
          <p:cNvSpPr/>
          <p:nvPr/>
        </p:nvSpPr>
        <p:spPr>
          <a:xfrm>
            <a:off x="857726" y="1499743"/>
            <a:ext cx="319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AS.70_1#a284eb172?pid=be8dd9608&amp;color=0,55,96&amp;vtp=1&amp;bbb=1&amp;hb=1"/>
          <p:cNvSpPr/>
          <p:nvPr/>
        </p:nvSpPr>
        <p:spPr>
          <a:xfrm>
            <a:off x="502920" y="1868488"/>
            <a:ext cx="10570464" cy="6938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根据后文的“Then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wife.”并结合选项可知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，牛郎把仙女留下来的方法是偷衣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服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，使其不能回到天上。故选C项。</a:t>
            </a:r>
            <a:endParaRPr lang="en-US" altLang="zh-CN" dirty="0"/>
          </a:p>
        </p:txBody>
      </p:sp>
      <p:sp>
        <p:nvSpPr>
          <p:cNvPr id="5" name="QC_5_BD.71_1#6dda4c115.choices?pid=be8dd9608&amp;color=0,55,96&amp;vtp=1&amp;bbb=1"/>
          <p:cNvSpPr/>
          <p:nvPr/>
        </p:nvSpPr>
        <p:spPr>
          <a:xfrm>
            <a:off x="502920" y="2615438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8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.Interested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B.Frightened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C.Tired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.Surprised</a:t>
            </a:r>
            <a:endParaRPr lang="en-US" altLang="zh-CN" sz="1800" dirty="0"/>
          </a:p>
        </p:txBody>
      </p:sp>
      <p:sp>
        <p:nvSpPr>
          <p:cNvPr id="6" name="QC_5_AN.72_1#6dda4c115.bracket?pid=be8dd9608&amp;color=0,55,96&amp;vpa=27&amp;vtp=1"/>
          <p:cNvSpPr/>
          <p:nvPr/>
        </p:nvSpPr>
        <p:spPr>
          <a:xfrm>
            <a:off x="845026" y="2606421"/>
            <a:ext cx="331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7" name="QC_5_AS.73_1#6dda4c115?pid=be8dd9608&amp;color=0,55,96&amp;vtp=1&amp;bbb=1&amp;hb=1"/>
          <p:cNvSpPr/>
          <p:nvPr/>
        </p:nvSpPr>
        <p:spPr>
          <a:xfrm>
            <a:off x="502920" y="2981453"/>
            <a:ext cx="10570464" cy="10621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根据后文的“excited,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cowherd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cow's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advice”可知，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老牛告诉牛郎偷仙女的衣服，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使其不能回到天上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，牛郎听从了老牛的建议并感到兴奋，再由but表示转折可知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，牛郎应是对建议感到吃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惊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。故选D项。</a:t>
            </a:r>
            <a:endParaRPr lang="en-US" altLang="zh-CN" dirty="0"/>
          </a:p>
        </p:txBody>
      </p:sp>
      <p:sp>
        <p:nvSpPr>
          <p:cNvPr id="8" name="QC_5_BD.74_1#5bdd6e1e7.choices?pid=be8dd9608&amp;color=0,55,96&amp;vtp=1&amp;bbb=1"/>
          <p:cNvSpPr/>
          <p:nvPr/>
        </p:nvSpPr>
        <p:spPr>
          <a:xfrm>
            <a:off x="502920" y="4097401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8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.while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B.as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C.before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.after</a:t>
            </a:r>
            <a:endParaRPr lang="en-US" altLang="zh-CN" sz="1800" dirty="0"/>
          </a:p>
        </p:txBody>
      </p:sp>
      <p:sp>
        <p:nvSpPr>
          <p:cNvPr id="9" name="QC_5_AN.75_1#5bdd6e1e7.bracket?pid=be8dd9608&amp;color=0,55,96&amp;vpa=28&amp;vtp=1"/>
          <p:cNvSpPr/>
          <p:nvPr/>
        </p:nvSpPr>
        <p:spPr>
          <a:xfrm>
            <a:off x="845026" y="4088384"/>
            <a:ext cx="331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C_5_AS.76_1#5bdd6e1e7?pid=be8dd9608&amp;color=0,55,96&amp;vtp=1&amp;bbb=1&amp;hb=1"/>
          <p:cNvSpPr/>
          <p:nvPr/>
        </p:nvSpPr>
        <p:spPr>
          <a:xfrm>
            <a:off x="502920" y="4463416"/>
            <a:ext cx="10570464" cy="6938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根据本句中的Every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cowherd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work和the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，两部分形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成对比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，故选A项。</a:t>
            </a:r>
            <a:endParaRPr lang="en-US" altLang="zh-CN" dirty="0"/>
          </a:p>
        </p:txBody>
      </p:sp>
      <p:sp>
        <p:nvSpPr>
          <p:cNvPr id="11" name="QC_5_BD.77_1#163740ef5.choices?pid=be8dd9608&amp;color=0,55,96&amp;vtp=1&amp;bbb=1"/>
          <p:cNvSpPr/>
          <p:nvPr/>
        </p:nvSpPr>
        <p:spPr>
          <a:xfrm>
            <a:off x="502920" y="5210366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8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.careful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B.successful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C.peaceful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.helpful</a:t>
            </a:r>
            <a:endParaRPr lang="en-US" altLang="zh-CN" sz="1800" dirty="0"/>
          </a:p>
        </p:txBody>
      </p:sp>
      <p:sp>
        <p:nvSpPr>
          <p:cNvPr id="12" name="QC_5_AN.78_1#163740ef5.bracket?pid=be8dd9608&amp;color=0,55,96&amp;vpa=29&amp;vtp=1"/>
          <p:cNvSpPr/>
          <p:nvPr/>
        </p:nvSpPr>
        <p:spPr>
          <a:xfrm>
            <a:off x="857726" y="5201349"/>
            <a:ext cx="319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13" name="QC_5_AS.79_1#163740ef5?pid=be8dd9608&amp;color=0,55,96&amp;vtp=1&amp;bbb=1&amp;hb=1"/>
          <p:cNvSpPr/>
          <p:nvPr/>
        </p:nvSpPr>
        <p:spPr>
          <a:xfrm>
            <a:off x="502920" y="5576381"/>
            <a:ext cx="10570464" cy="6938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根据前文的“Every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cowherd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，他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们过着男耕女织的平静生活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。故选C项。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0_1#f61982db9.choices?pid=be8dd9608&amp;color=0,55,96&amp;vtp=1&amp;bt=1&amp;bbb=1"/>
          <p:cNvSpPr/>
          <p:nvPr/>
        </p:nvSpPr>
        <p:spPr>
          <a:xfrm>
            <a:off x="502920" y="1508760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8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.freed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B.risked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C.kept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.prevented</a:t>
            </a:r>
            <a:endParaRPr lang="en-US" altLang="zh-CN" sz="1800" dirty="0"/>
          </a:p>
        </p:txBody>
      </p:sp>
      <p:sp>
        <p:nvSpPr>
          <p:cNvPr id="3" name="QC_5_AN.81_1#f61982db9.bracket?pid=be8dd9608&amp;color=0,55,96&amp;vpa=30&amp;vtp=1"/>
          <p:cNvSpPr/>
          <p:nvPr/>
        </p:nvSpPr>
        <p:spPr>
          <a:xfrm>
            <a:off x="959326" y="1499743"/>
            <a:ext cx="331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AS.82_1#f61982db9?pid=be8dd9608&amp;color=0,55,96&amp;vtp=1&amp;bbb=1&amp;hb=1"/>
          <p:cNvSpPr/>
          <p:nvPr/>
        </p:nvSpPr>
        <p:spPr>
          <a:xfrm>
            <a:off x="502920" y="1868488"/>
            <a:ext cx="10570464" cy="6938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根据前文的drew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Milky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，因为银河把牛郎和织女隔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开了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，所以是阻止了他们见面。故选D项。</a:t>
            </a:r>
            <a:endParaRPr lang="en-US" altLang="zh-CN" dirty="0"/>
          </a:p>
        </p:txBody>
      </p:sp>
      <p:sp>
        <p:nvSpPr>
          <p:cNvPr id="5" name="QC_5_BD.83_1#59bb3f088.choices?pid=be8dd9608&amp;color=0,55,96&amp;vtp=1&amp;bbb=1"/>
          <p:cNvSpPr/>
          <p:nvPr/>
        </p:nvSpPr>
        <p:spPr>
          <a:xfrm>
            <a:off x="502920" y="2615438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8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.gentleman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B.lady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C.cow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.couple</a:t>
            </a:r>
            <a:endParaRPr lang="en-US" altLang="zh-CN" sz="1800" dirty="0"/>
          </a:p>
        </p:txBody>
      </p:sp>
      <p:sp>
        <p:nvSpPr>
          <p:cNvPr id="6" name="QC_5_AN.84_1#59bb3f088.bracket?pid=be8dd9608&amp;color=0,55,96&amp;vpa=31&amp;vtp=1"/>
          <p:cNvSpPr/>
          <p:nvPr/>
        </p:nvSpPr>
        <p:spPr>
          <a:xfrm>
            <a:off x="950817" y="2606421"/>
            <a:ext cx="331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7" name="QC_5_AS.85_1#59bb3f088?pid=be8dd9608&amp;color=0,55,96&amp;vtp=1&amp;bbb=1&amp;hb=1"/>
          <p:cNvSpPr/>
          <p:nvPr/>
        </p:nvSpPr>
        <p:spPr>
          <a:xfrm>
            <a:off x="502920" y="2981453"/>
            <a:ext cx="10570464" cy="6938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根据后文的the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allowed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可知，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此处指的是牛郎和织女夫妇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。故选D项。</a:t>
            </a:r>
            <a:endParaRPr lang="en-US" altLang="zh-CN" dirty="0"/>
          </a:p>
        </p:txBody>
      </p:sp>
      <p:sp>
        <p:nvSpPr>
          <p:cNvPr id="8" name="QC_5_BD.86_1#3f810acd6.choices?pid=be8dd9608&amp;color=0,55,96&amp;vtp=1&amp;bbb=1"/>
          <p:cNvSpPr/>
          <p:nvPr/>
        </p:nvSpPr>
        <p:spPr>
          <a:xfrm>
            <a:off x="502920" y="3728403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8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.why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B.when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C.where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.how</a:t>
            </a:r>
            <a:endParaRPr lang="en-US" altLang="zh-CN" sz="1800" dirty="0"/>
          </a:p>
        </p:txBody>
      </p:sp>
      <p:sp>
        <p:nvSpPr>
          <p:cNvPr id="9" name="QC_5_AN.87_1#3f810acd6.bracket?pid=be8dd9608&amp;color=0,55,96&amp;vpa=32&amp;vtp=1"/>
          <p:cNvSpPr/>
          <p:nvPr/>
        </p:nvSpPr>
        <p:spPr>
          <a:xfrm>
            <a:off x="959326" y="3719386"/>
            <a:ext cx="331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10" name="QC_5_AS.88_1#3f810acd6?pid=be8dd9608&amp;color=0,55,96&amp;vtp=1&amp;bbb=1&amp;hb=1"/>
          <p:cNvSpPr/>
          <p:nvPr/>
        </p:nvSpPr>
        <p:spPr>
          <a:xfrm>
            <a:off x="502920" y="4094418"/>
            <a:ext cx="10570464" cy="10621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根据前文的“the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allowed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seventh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seventh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calendar.”可知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，王母娘娘最终允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许他们一年只见一次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，那天是农历七月初七，这解释了“七夕节”是如何形成的。故选D项。</a:t>
            </a:r>
            <a:endParaRPr lang="en-US" altLang="zh-CN" dirty="0"/>
          </a:p>
        </p:txBody>
      </p:sp>
      <p:sp>
        <p:nvSpPr>
          <p:cNvPr id="11" name="QC_5_BD.89_1#4d0dd9354.choices?pid=be8dd9608&amp;color=0,55,96&amp;vtp=1&amp;bbb=1"/>
          <p:cNvSpPr/>
          <p:nvPr/>
        </p:nvSpPr>
        <p:spPr>
          <a:xfrm>
            <a:off x="502920" y="5210366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8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.dynasty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B.generation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C.age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.person</a:t>
            </a:r>
            <a:endParaRPr lang="en-US" altLang="zh-CN" sz="1800" dirty="0"/>
          </a:p>
        </p:txBody>
      </p:sp>
      <p:sp>
        <p:nvSpPr>
          <p:cNvPr id="12" name="QC_5_AN.90_1#4d0dd9354.bracket?pid=be8dd9608&amp;color=0,55,96&amp;vpa=33&amp;vtp=1"/>
          <p:cNvSpPr/>
          <p:nvPr/>
        </p:nvSpPr>
        <p:spPr>
          <a:xfrm>
            <a:off x="972026" y="5201349"/>
            <a:ext cx="319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13" name="QC_5_AS.91_1#4d0dd9354?pid=be8dd9608&amp;color=0,55,96&amp;vtp=1&amp;bbb=1&amp;hb=1"/>
          <p:cNvSpPr/>
          <p:nvPr/>
        </p:nvSpPr>
        <p:spPr>
          <a:xfrm>
            <a:off x="502920" y="5576381"/>
            <a:ext cx="10570464" cy="6938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根据前文的“The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‘Double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Seventh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Festival’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festival.”可知，“七夕节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”是中国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的传统节日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，因此这个故事在代代相传。故选B项。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2_1#56cb8a24b.choices?pid=be8dd9608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.shared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B.connected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C.filled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.separated</a:t>
            </a:r>
            <a:endParaRPr lang="en-US" altLang="zh-CN" sz="1800" dirty="0"/>
          </a:p>
        </p:txBody>
      </p:sp>
      <p:sp>
        <p:nvSpPr>
          <p:cNvPr id="3" name="QC_5_AN.93_1#56cb8a24b.bracket?pid=be8dd9608&amp;color=0,55,96&amp;vpa=34&amp;vtp=1"/>
          <p:cNvSpPr/>
          <p:nvPr/>
        </p:nvSpPr>
        <p:spPr>
          <a:xfrm>
            <a:off x="959326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AS.94_1#56cb8a24b?pid=be8dd9608&amp;color=0,55,96&amp;vtp=1&amp;bbb=1&amp;hb=1"/>
          <p:cNvSpPr/>
          <p:nvPr/>
        </p:nvSpPr>
        <p:spPr>
          <a:xfrm>
            <a:off x="502920" y="1913255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根据前文的“She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girl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Milky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cowherd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wife.”可知，银河阻止了牛郎和妻子相见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，这个爱情故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事提醒人们珍惜与所爱之人共享的每一刻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。故选A项。</a:t>
            </a:r>
            <a:endParaRPr lang="en-US" altLang="zh-CN" dirty="0"/>
          </a:p>
        </p:txBody>
      </p:sp>
      <p:sp>
        <p:nvSpPr>
          <p:cNvPr id="5" name="QC_5_BD.95_1#e9127a9f2.choices?pid=be8dd9608&amp;color=0,55,96&amp;vtp=1&amp;bbb=1"/>
          <p:cNvSpPr/>
          <p:nvPr/>
        </p:nvSpPr>
        <p:spPr>
          <a:xfrm>
            <a:off x="502920" y="31528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.meet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B.lose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C.miss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.see</a:t>
            </a:r>
            <a:endParaRPr lang="en-US" altLang="zh-CN" sz="1800" dirty="0"/>
          </a:p>
        </p:txBody>
      </p:sp>
      <p:sp>
        <p:nvSpPr>
          <p:cNvPr id="6" name="QC_5_AN.96_1#e9127a9f2.bracket?pid=be8dd9608&amp;color=0,55,96&amp;vpa=35&amp;vtp=1"/>
          <p:cNvSpPr/>
          <p:nvPr/>
        </p:nvSpPr>
        <p:spPr>
          <a:xfrm>
            <a:off x="972026" y="3139503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7" name="QC_5_AS.97_1#e9127a9f2?pid=be8dd9608&amp;color=0,55,96&amp;vtp=1&amp;bbb=1&amp;hb=1"/>
          <p:cNvSpPr/>
          <p:nvPr/>
        </p:nvSpPr>
        <p:spPr>
          <a:xfrm>
            <a:off x="502920" y="356362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根据前文内容可知，这个故事提醒人们要珍惜与所爱之人共享的每一刻，不要等到失去才后悔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36f8f135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3</a:t>
            </a:r>
            <a:endParaRPr lang="en-US" altLang="zh-CN" sz="5400" dirty="0"/>
          </a:p>
        </p:txBody>
      </p:sp>
      <p:sp>
        <p:nvSpPr>
          <p:cNvPr id="3" name="C_1_BD#b36f8f135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Diverse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Cultures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07acc8ce.fixed?pid=b36f8f135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Ⅱ</a:t>
            </a:r>
            <a:endParaRPr lang="en-US" altLang="zh-CN" sz="4000" dirty="0"/>
          </a:p>
        </p:txBody>
      </p:sp>
      <p:sp>
        <p:nvSpPr>
          <p:cNvPr id="3" name="C_2_BD#e07acc8ce.fixed?pid=b36f8f135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5200"/>
              </a:lnSpc>
            </a:pP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Discovering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Useful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Structures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5300"/>
              </a:lnSpc>
            </a:pP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Listening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Talking</a:t>
            </a:r>
            <a:endParaRPr lang="en-US" altLang="zh-CN" sz="43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4184e073?pid=024c1921e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f4d5d6c01?pid=a4184e073&amp;color=0,55,96&amp;vtp=1&amp;bbb=1"/>
          <p:cNvSpPr/>
          <p:nvPr/>
        </p:nvSpPr>
        <p:spPr>
          <a:xfrm>
            <a:off x="502920" y="200862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robot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（折叠）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itself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spaces.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museum's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（收藏品）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5,000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history.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3.Everything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（金融的）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markets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timing.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（诗歌）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metaphor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（暗喻）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5.Only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vegetable-origin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（百分比）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protein.</a:t>
            </a:r>
            <a:endParaRPr lang="en-US" altLang="zh-CN" sz="1800" dirty="0"/>
          </a:p>
        </p:txBody>
      </p:sp>
      <p:sp>
        <p:nvSpPr>
          <p:cNvPr id="4" name="QB_5_AN.2_1#f4d5d6c01.blank?pid=a4184e073&amp;color=0,55,96&amp;vpa=1&amp;vtp=1&amp;bbb=1"/>
          <p:cNvSpPr/>
          <p:nvPr/>
        </p:nvSpPr>
        <p:spPr>
          <a:xfrm>
            <a:off x="2229326" y="1978145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endParaRPr lang="en-US" altLang="zh-CN" dirty="0"/>
          </a:p>
        </p:txBody>
      </p:sp>
      <p:sp>
        <p:nvSpPr>
          <p:cNvPr id="6" name="QB_5_AN.4_1#f4d5d6c01.blank?pid=a4184e073&amp;color=0,55,96&amp;vpa=2&amp;vtp=1&amp;bbb=1"/>
          <p:cNvSpPr/>
          <p:nvPr/>
        </p:nvSpPr>
        <p:spPr>
          <a:xfrm>
            <a:off x="2270601" y="2397245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ollection</a:t>
            </a:r>
            <a:endParaRPr lang="en-US" altLang="zh-CN" dirty="0"/>
          </a:p>
        </p:txBody>
      </p:sp>
      <p:sp>
        <p:nvSpPr>
          <p:cNvPr id="8" name="QB_5_AN.6_1#f4d5d6c01.blank?pid=a4184e073&amp;color=0,55,96&amp;vpa=3&amp;vtp=1&amp;bbb=1"/>
          <p:cNvSpPr/>
          <p:nvPr/>
        </p:nvSpPr>
        <p:spPr>
          <a:xfrm>
            <a:off x="2165826" y="2816345"/>
            <a:ext cx="890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inancial</a:t>
            </a:r>
            <a:endParaRPr lang="en-US" altLang="zh-CN" dirty="0"/>
          </a:p>
        </p:txBody>
      </p:sp>
      <p:sp>
        <p:nvSpPr>
          <p:cNvPr id="10" name="QB_5_AN.8_1#f4d5d6c01.blank?pid=a4184e073&amp;color=0,55,96&amp;vpa=4&amp;vtp=1&amp;bbb=1"/>
          <p:cNvSpPr/>
          <p:nvPr/>
        </p:nvSpPr>
        <p:spPr>
          <a:xfrm>
            <a:off x="1099026" y="3222745"/>
            <a:ext cx="636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oetry</a:t>
            </a:r>
            <a:endParaRPr lang="en-US" altLang="zh-CN" dirty="0"/>
          </a:p>
        </p:txBody>
      </p:sp>
      <p:sp>
        <p:nvSpPr>
          <p:cNvPr id="12" name="QB_5_AN.10_1#f4d5d6c01.blank?pid=a4184e073&amp;color=0,55,96&amp;vpa=5&amp;vtp=1&amp;bbb=1"/>
          <p:cNvSpPr/>
          <p:nvPr/>
        </p:nvSpPr>
        <p:spPr>
          <a:xfrm>
            <a:off x="6052026" y="3620890"/>
            <a:ext cx="1042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ercentage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8718519a?pid=024c1921e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11_1#1023a6ad4?pid=48718519a&amp;color=0,55,96&amp;vtp=1&amp;bbb=1"/>
          <p:cNvSpPr/>
          <p:nvPr/>
        </p:nvSpPr>
        <p:spPr>
          <a:xfrm>
            <a:off x="502920" y="201453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（fold）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convenience.</a:t>
            </a:r>
            <a:endParaRPr lang="en-US" altLang="zh-CN" sz="1800" dirty="0"/>
          </a:p>
        </p:txBody>
      </p:sp>
      <p:sp>
        <p:nvSpPr>
          <p:cNvPr id="4" name="QB_5_AN.12_1#1023a6ad4.blank?pid=48718519a&amp;color=0,55,96&amp;vpa=6&amp;vtp=1&amp;bbb=1"/>
          <p:cNvSpPr/>
          <p:nvPr/>
        </p:nvSpPr>
        <p:spPr>
          <a:xfrm>
            <a:off x="1949926" y="1950400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folding</a:t>
            </a:r>
            <a:endParaRPr lang="en-US" altLang="zh-CN" dirty="0"/>
          </a:p>
        </p:txBody>
      </p:sp>
      <p:sp>
        <p:nvSpPr>
          <p:cNvPr id="5" name="QB_5_AS.13_1#1023a6ad4?pid=48718519a&amp;color=0,55,96&amp;vtp=1&amp;bbb=1"/>
          <p:cNvSpPr/>
          <p:nvPr/>
        </p:nvSpPr>
        <p:spPr>
          <a:xfrm>
            <a:off x="502920" y="24105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句意为：我觉得我们的折叠桌非常方便。</a:t>
            </a:r>
            <a:endParaRPr lang="en-US" altLang="zh-CN" sz="1800" dirty="0"/>
          </a:p>
        </p:txBody>
      </p:sp>
      <p:sp>
        <p:nvSpPr>
          <p:cNvPr id="6" name="QB_5_BD.14_1#792825439?pid=48718519a&amp;color=0,55,96&amp;vtp=1&amp;bbb=1"/>
          <p:cNvSpPr/>
          <p:nvPr/>
        </p:nvSpPr>
        <p:spPr>
          <a:xfrm>
            <a:off x="502920" y="28162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managed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（fold）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endParaRPr lang="en-US" altLang="zh-CN" sz="1800" dirty="0"/>
          </a:p>
        </p:txBody>
      </p:sp>
      <p:sp>
        <p:nvSpPr>
          <p:cNvPr id="7" name="QB_5_AN.15_1#792825439.blank?pid=48718519a&amp;color=0,55,96&amp;vpa=7&amp;vtp=1&amp;bbb=1"/>
          <p:cNvSpPr/>
          <p:nvPr/>
        </p:nvSpPr>
        <p:spPr>
          <a:xfrm>
            <a:off x="2089626" y="2764853"/>
            <a:ext cx="763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unfold</a:t>
            </a:r>
            <a:endParaRPr lang="en-US" altLang="zh-CN" dirty="0"/>
          </a:p>
        </p:txBody>
      </p:sp>
      <p:sp>
        <p:nvSpPr>
          <p:cNvPr id="8" name="QB_5_AS.16_1#792825439?pid=48718519a&amp;color=0,55,96&amp;vtp=1&amp;bbb=1"/>
          <p:cNvSpPr/>
          <p:nvPr/>
        </p:nvSpPr>
        <p:spPr>
          <a:xfrm>
            <a:off x="502920" y="32220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句意为：我设法打开了这个包裹，发现里面有一份漂亮的礼物。</a:t>
            </a:r>
            <a:endParaRPr lang="en-US" altLang="zh-CN" sz="1800" dirty="0"/>
          </a:p>
        </p:txBody>
      </p:sp>
      <p:sp>
        <p:nvSpPr>
          <p:cNvPr id="9" name="QB_5_BD.17_1#69890d112?pid=48718519a&amp;color=0,55,96&amp;vtp=1&amp;bbb=1"/>
          <p:cNvSpPr/>
          <p:nvPr/>
        </p:nvSpPr>
        <p:spPr>
          <a:xfrm>
            <a:off x="502920" y="36278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strange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（collect）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runners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Marathon.</a:t>
            </a:r>
            <a:endParaRPr lang="en-US" altLang="zh-CN" sz="1800" dirty="0"/>
          </a:p>
        </p:txBody>
      </p:sp>
      <p:sp>
        <p:nvSpPr>
          <p:cNvPr id="10" name="QB_5_AN.18_1#69890d112.blank?pid=48718519a&amp;color=0,55,96&amp;vpa=8&amp;vtp=1&amp;bbb=1"/>
          <p:cNvSpPr/>
          <p:nvPr/>
        </p:nvSpPr>
        <p:spPr>
          <a:xfrm>
            <a:off x="3346926" y="3576383"/>
            <a:ext cx="1068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collection</a:t>
            </a:r>
            <a:endParaRPr lang="en-US" altLang="zh-CN" dirty="0"/>
          </a:p>
        </p:txBody>
      </p:sp>
      <p:sp>
        <p:nvSpPr>
          <p:cNvPr id="11" name="QB_5_AS.19_1#69890d112?pid=48718519a&amp;color=0,55,96&amp;vtp=1&amp;bbb=1"/>
          <p:cNvSpPr/>
          <p:nvPr/>
        </p:nvSpPr>
        <p:spPr>
          <a:xfrm>
            <a:off x="502920" y="403358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为固定搭配，在此处意为“一批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</a:t>
            </a:r>
            <a:endParaRPr lang="en-US" altLang="zh-CN" sz="1800" dirty="0"/>
          </a:p>
        </p:txBody>
      </p:sp>
      <p:sp>
        <p:nvSpPr>
          <p:cNvPr id="12" name="QB_5_BD.20_1#42f19305e?pid=48718519a&amp;color=0,55,96&amp;vtp=1&amp;bbb=1"/>
          <p:cNvSpPr/>
          <p:nvPr/>
        </p:nvSpPr>
        <p:spPr>
          <a:xfrm>
            <a:off x="502920" y="4439348"/>
            <a:ext cx="106695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rubbish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（collect）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recycling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centre.</a:t>
            </a:r>
            <a:endParaRPr lang="en-US" altLang="zh-CN" sz="1800" dirty="0"/>
          </a:p>
        </p:txBody>
      </p:sp>
      <p:sp>
        <p:nvSpPr>
          <p:cNvPr id="13" name="QB_5_AN.21_1#42f19305e.blank?pid=48718519a&amp;color=0,55,96&amp;vpa=9&amp;vtp=1&amp;bbb=1"/>
          <p:cNvSpPr/>
          <p:nvPr/>
        </p:nvSpPr>
        <p:spPr>
          <a:xfrm>
            <a:off x="4305776" y="4387913"/>
            <a:ext cx="16144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collected</a:t>
            </a:r>
            <a:endParaRPr lang="en-US" altLang="zh-CN" dirty="0"/>
          </a:p>
        </p:txBody>
      </p:sp>
      <p:sp>
        <p:nvSpPr>
          <p:cNvPr id="14" name="QB_5_AS.22_1#42f19305e?pid=48718519a&amp;color=0,55,96&amp;vtp=1&amp;bbb=1"/>
          <p:cNvSpPr/>
          <p:nvPr/>
        </p:nvSpPr>
        <p:spPr>
          <a:xfrm>
            <a:off x="502920" y="484511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句意为：垃圾分类后，需要收集起来，然后送到回收中心。</a:t>
            </a:r>
            <a:endParaRPr lang="en-US" altLang="zh-CN" sz="1800" dirty="0"/>
          </a:p>
        </p:txBody>
      </p:sp>
      <p:sp>
        <p:nvSpPr>
          <p:cNvPr id="15" name="QB_5_BD.23_1#63d2ba1e5?pid=48718519a&amp;color=0,55,96&amp;vtp=1&amp;bbb=1"/>
          <p:cNvSpPr/>
          <p:nvPr/>
        </p:nvSpPr>
        <p:spPr>
          <a:xfrm>
            <a:off x="502920" y="525087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hundreds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（poison）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spiders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snakes.</a:t>
            </a:r>
            <a:endParaRPr lang="en-US" altLang="zh-CN" sz="1800" dirty="0"/>
          </a:p>
        </p:txBody>
      </p:sp>
      <p:sp>
        <p:nvSpPr>
          <p:cNvPr id="16" name="QB_5_AN.24_1#63d2ba1e5.blank?pid=48718519a&amp;color=0,55,96&amp;vpa=10&amp;vtp=1&amp;bbb=1"/>
          <p:cNvSpPr/>
          <p:nvPr/>
        </p:nvSpPr>
        <p:spPr>
          <a:xfrm>
            <a:off x="2978626" y="5186743"/>
            <a:ext cx="109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poisonous</a:t>
            </a:r>
            <a:endParaRPr lang="en-US" altLang="zh-CN" dirty="0"/>
          </a:p>
        </p:txBody>
      </p:sp>
      <p:sp>
        <p:nvSpPr>
          <p:cNvPr id="17" name="QB_5_AS.25_1#63d2ba1e5?pid=48718519a&amp;color=0,55,96&amp;vtp=1&amp;bbb=1"/>
          <p:cNvSpPr/>
          <p:nvPr/>
        </p:nvSpPr>
        <p:spPr>
          <a:xfrm>
            <a:off x="502920" y="565664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设空处作定语，修饰spiders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snakes，应用形容词形式。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8aea199f?pid=024c1921e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三、翻译句子。</a:t>
            </a:r>
            <a:endParaRPr lang="en-US" altLang="zh-CN" sz="2200" dirty="0"/>
          </a:p>
        </p:txBody>
      </p:sp>
      <p:sp>
        <p:nvSpPr>
          <p:cNvPr id="3" name="QB_5_BD.26_1#40283527c?sp=1&amp;pid=28aea199f&amp;color=0,55,96&amp;vtp=1&amp;bbb=1"/>
          <p:cNvSpPr/>
          <p:nvPr/>
        </p:nvSpPr>
        <p:spPr>
          <a:xfrm>
            <a:off x="502920" y="2008625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1.早餐后，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他们把帐篷折叠了起来。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2.我父亲抱着双臂静静地站在那儿。（with复合结构）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3.She's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responsibility;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5.她停下来定了定神才走进面试室。（collect）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</a:t>
            </a:r>
            <a:endParaRPr lang="en-US" altLang="zh-CN" sz="1800" dirty="0"/>
          </a:p>
        </p:txBody>
      </p:sp>
      <p:sp>
        <p:nvSpPr>
          <p:cNvPr id="5" name="QB_5_AN.27_1#40283527c.blank?pid=28aea199f&amp;color=0,55,96&amp;vpa=11&amp;vtp=1&amp;bbb=1"/>
          <p:cNvSpPr/>
          <p:nvPr/>
        </p:nvSpPr>
        <p:spPr>
          <a:xfrm>
            <a:off x="508476" y="2384545"/>
            <a:ext cx="452913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folded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（up）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tent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breakfast.</a:t>
            </a:r>
            <a:endParaRPr lang="en-US" altLang="zh-CN" dirty="0"/>
          </a:p>
        </p:txBody>
      </p:sp>
      <p:sp>
        <p:nvSpPr>
          <p:cNvPr id="8" name="QB_5_AN.29_1#40283527c.blank?pid=28aea199f&amp;color=0,55,96&amp;vpa=12&amp;vtp=1&amp;bbb=1"/>
          <p:cNvSpPr/>
          <p:nvPr/>
        </p:nvSpPr>
        <p:spPr>
          <a:xfrm>
            <a:off x="495776" y="3222745"/>
            <a:ext cx="739933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father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stands/stood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silently/quietly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arms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folded/crossed.</a:t>
            </a:r>
            <a:endParaRPr lang="en-US" altLang="zh-CN" dirty="0"/>
          </a:p>
        </p:txBody>
      </p:sp>
      <p:sp>
        <p:nvSpPr>
          <p:cNvPr id="11" name="QB_5_AN.31_1#40283527c.blank?pid=28aea199f&amp;color=0,55,96&amp;vpa=13&amp;vtp=1&amp;bbb=1"/>
          <p:cNvSpPr/>
          <p:nvPr/>
        </p:nvSpPr>
        <p:spPr>
          <a:xfrm>
            <a:off x="508476" y="4073645"/>
            <a:ext cx="2681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她到学校接她儿子去了。</a:t>
            </a:r>
            <a:endParaRPr lang="en-US" altLang="zh-CN" dirty="0"/>
          </a:p>
        </p:txBody>
      </p:sp>
      <p:sp>
        <p:nvSpPr>
          <p:cNvPr id="14" name="QB_5_AN.33_1#40283527c.blank?pid=28aea199f&amp;color=0,55,96&amp;vpa=14&amp;vtp=1&amp;bbb=1"/>
          <p:cNvSpPr/>
          <p:nvPr/>
        </p:nvSpPr>
        <p:spPr>
          <a:xfrm>
            <a:off x="508476" y="4911845"/>
            <a:ext cx="5195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这是一份共同的责任，我们每个人都要发挥作用。</a:t>
            </a:r>
            <a:endParaRPr lang="en-US" altLang="zh-CN" dirty="0"/>
          </a:p>
        </p:txBody>
      </p:sp>
      <p:sp>
        <p:nvSpPr>
          <p:cNvPr id="17" name="QB_5_AN.35_1#40283527c.blank?pid=28aea199f&amp;color=0,55,96&amp;vpa=15&amp;vtp=1&amp;bbb=1"/>
          <p:cNvSpPr/>
          <p:nvPr/>
        </p:nvSpPr>
        <p:spPr>
          <a:xfrm>
            <a:off x="533876" y="5716390"/>
            <a:ext cx="793273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stopped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herself/her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thoughts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entering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interview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room.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  <p:bldP spid="11" grpId="0" build="p" animBg="1"/>
      <p:bldP spid="14" grpId="0" build="p" animBg="1"/>
      <p:bldP spid="1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aacd5767?sp=1&amp;pid=024c1921e&amp;color=0,55,96&amp;vtp=1&amp;bt=1&amp;bbb=1"/>
          <p:cNvSpPr/>
          <p:nvPr/>
        </p:nvSpPr>
        <p:spPr>
          <a:xfrm>
            <a:off x="502920" y="1508761"/>
            <a:ext cx="10570464" cy="3989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四、语法专练：在空白处填入1个适当的单词或括号内单词的正确形式。</a:t>
            </a:r>
            <a:endParaRPr lang="en-US" altLang="zh-CN" sz="2200" dirty="0"/>
          </a:p>
        </p:txBody>
      </p:sp>
      <p:sp>
        <p:nvSpPr>
          <p:cNvPr id="3" name="QB_5_BD.36_1#43e71a251?sp=1&amp;pid=4aacd5767&amp;color=0,55,96&amp;vtp=1&amp;bbb=1"/>
          <p:cNvSpPr/>
          <p:nvPr/>
        </p:nvSpPr>
        <p:spPr>
          <a:xfrm>
            <a:off x="502920" y="1952078"/>
            <a:ext cx="10570464" cy="681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1.—The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movie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8:30,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go.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（sound）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8:10.</a:t>
            </a:r>
            <a:endParaRPr lang="en-US" altLang="zh-CN" sz="1800" dirty="0"/>
          </a:p>
        </p:txBody>
      </p:sp>
      <p:sp>
        <p:nvSpPr>
          <p:cNvPr id="4" name="QB_5_AN.37_1#43e71a251.blank?pid=4aacd5767&amp;color=0,55,96&amp;vpa=16&amp;vtp=1&amp;bbb=1"/>
          <p:cNvSpPr/>
          <p:nvPr/>
        </p:nvSpPr>
        <p:spPr>
          <a:xfrm>
            <a:off x="749776" y="2271991"/>
            <a:ext cx="8397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Sounds</a:t>
            </a:r>
            <a:endParaRPr lang="en-US" altLang="zh-CN" dirty="0"/>
          </a:p>
        </p:txBody>
      </p:sp>
      <p:sp>
        <p:nvSpPr>
          <p:cNvPr id="5" name="QB_5_AS.38_1#43e71a251?pid=4aacd5767&amp;color=0,55,96&amp;vtp=1&amp;bbb=1"/>
          <p:cNvSpPr/>
          <p:nvPr/>
        </p:nvSpPr>
        <p:spPr>
          <a:xfrm>
            <a:off x="502920" y="2683700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答语第一句为省略句，补充完整后为“It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great.”。</a:t>
            </a:r>
            <a:endParaRPr lang="en-US" altLang="zh-CN" sz="1800" dirty="0"/>
          </a:p>
        </p:txBody>
      </p:sp>
      <p:sp>
        <p:nvSpPr>
          <p:cNvPr id="6" name="QB_5_BD.39_1#fa4e518c3?pid=4aacd5767&amp;color=0,55,96&amp;vtp=1&amp;bbb=1&amp;hb=1"/>
          <p:cNvSpPr/>
          <p:nvPr/>
        </p:nvSpPr>
        <p:spPr>
          <a:xfrm>
            <a:off x="502920" y="3033014"/>
            <a:ext cx="10570464" cy="684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novel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amazingly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thousand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copies.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popular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7" name="QB_5_AN.40_1#fa4e518c3.blank?pid=4aacd5767&amp;color=0,55,96&amp;vpa=17&amp;vtp=1&amp;bbb=1"/>
          <p:cNvSpPr/>
          <p:nvPr/>
        </p:nvSpPr>
        <p:spPr>
          <a:xfrm>
            <a:off x="10472387" y="3006598"/>
            <a:ext cx="3571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endParaRPr lang="en-US" altLang="zh-CN" dirty="0"/>
          </a:p>
        </p:txBody>
      </p:sp>
      <p:sp>
        <p:nvSpPr>
          <p:cNvPr id="8" name="QB_5_AS.41_1#fa4e518c3?pid=4aacd5767&amp;color=0,55,96&amp;vtp=1&amp;bbb=1"/>
          <p:cNvSpPr/>
          <p:nvPr/>
        </p:nvSpPr>
        <p:spPr>
          <a:xfrm>
            <a:off x="502920" y="3765613"/>
            <a:ext cx="10868787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第二句为省略句，补充完整后为“We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novel.”。</a:t>
            </a:r>
            <a:endParaRPr lang="en-US" altLang="zh-CN" sz="1800" dirty="0"/>
          </a:p>
        </p:txBody>
      </p:sp>
      <p:sp>
        <p:nvSpPr>
          <p:cNvPr id="9" name="QB_5_BD.42_1#0b0d21c15?pid=4aacd5767&amp;color=0,55,96&amp;vtp=1&amp;bbb=1"/>
          <p:cNvSpPr/>
          <p:nvPr/>
        </p:nvSpPr>
        <p:spPr>
          <a:xfrm>
            <a:off x="502920" y="4123626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（accept）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informed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soon.</a:t>
            </a:r>
            <a:endParaRPr lang="en-US" altLang="zh-CN" sz="1800" dirty="0"/>
          </a:p>
        </p:txBody>
      </p:sp>
      <p:sp>
        <p:nvSpPr>
          <p:cNvPr id="10" name="QB_5_AN.43_1#0b0d21c15.blank?pid=4aacd5767&amp;color=0,55,96&amp;vpa=18&amp;vtp=1&amp;bbb=1"/>
          <p:cNvSpPr/>
          <p:nvPr/>
        </p:nvSpPr>
        <p:spPr>
          <a:xfrm>
            <a:off x="946626" y="4062539"/>
            <a:ext cx="9667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accepted</a:t>
            </a:r>
            <a:endParaRPr lang="en-US" altLang="zh-CN" dirty="0"/>
          </a:p>
        </p:txBody>
      </p:sp>
      <p:sp>
        <p:nvSpPr>
          <p:cNvPr id="11" name="QB_5_AS.44_1#0b0d21c15?pid=4aacd5767&amp;color=0,55,96&amp;vtp=1&amp;bbb=1"/>
          <p:cNvSpPr/>
          <p:nvPr/>
        </p:nvSpPr>
        <p:spPr>
          <a:xfrm>
            <a:off x="502920" y="4481639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考查条件状语从句的省略，补充完整后为If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accepted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job。</a:t>
            </a:r>
            <a:endParaRPr lang="en-US" altLang="zh-CN" sz="1800" dirty="0"/>
          </a:p>
        </p:txBody>
      </p:sp>
      <p:sp>
        <p:nvSpPr>
          <p:cNvPr id="12" name="QB_5_BD.45_1#c53a6de8a?pid=4aacd5767&amp;color=0,55,96&amp;vtp=1&amp;bbb=1"/>
          <p:cNvSpPr/>
          <p:nvPr/>
        </p:nvSpPr>
        <p:spPr>
          <a:xfrm>
            <a:off x="502920" y="4839652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（surprise）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professor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welcome.</a:t>
            </a:r>
            <a:endParaRPr lang="en-US" altLang="zh-CN" sz="1800" dirty="0"/>
          </a:p>
        </p:txBody>
      </p:sp>
      <p:sp>
        <p:nvSpPr>
          <p:cNvPr id="13" name="QB_5_AN.46_1#c53a6de8a.blank?pid=4aacd5767&amp;color=0,55,96&amp;vpa=19&amp;vtp=1&amp;bbb=1"/>
          <p:cNvSpPr/>
          <p:nvPr/>
        </p:nvSpPr>
        <p:spPr>
          <a:xfrm>
            <a:off x="1492726" y="4778565"/>
            <a:ext cx="10048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surprised</a:t>
            </a:r>
            <a:endParaRPr lang="en-US" altLang="zh-CN" dirty="0"/>
          </a:p>
        </p:txBody>
      </p:sp>
      <p:sp>
        <p:nvSpPr>
          <p:cNvPr id="14" name="QB_5_AS.47_1#c53a6de8a?pid=4aacd5767&amp;color=0,55,96&amp;vtp=1&amp;bbb=1"/>
          <p:cNvSpPr/>
          <p:nvPr/>
        </p:nvSpPr>
        <p:spPr>
          <a:xfrm>
            <a:off x="502920" y="5197665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考查让步状语从句的省略，补充完整后为Though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professor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surprised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us。</a:t>
            </a:r>
            <a:endParaRPr lang="en-US" altLang="zh-CN" sz="1800" dirty="0"/>
          </a:p>
        </p:txBody>
      </p:sp>
      <p:sp>
        <p:nvSpPr>
          <p:cNvPr id="15" name="QB_5_BD.48_1#01027c1fc?pid=4aacd5767&amp;color=0,55,96&amp;vtp=1&amp;bbb=1"/>
          <p:cNvSpPr/>
          <p:nvPr/>
        </p:nvSpPr>
        <p:spPr>
          <a:xfrm>
            <a:off x="502920" y="5555678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（be）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difficulty.</a:t>
            </a:r>
            <a:endParaRPr lang="en-US" altLang="zh-CN" sz="1800" dirty="0"/>
          </a:p>
        </p:txBody>
      </p:sp>
      <p:sp>
        <p:nvSpPr>
          <p:cNvPr id="16" name="QB_5_AN.49_1#01027c1fc.blank?pid=4aacd5767&amp;color=0,55,96&amp;vpa=20&amp;vtp=1&amp;bbb=1"/>
          <p:cNvSpPr/>
          <p:nvPr/>
        </p:nvSpPr>
        <p:spPr>
          <a:xfrm>
            <a:off x="679926" y="5507291"/>
            <a:ext cx="643700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endParaRPr lang="en-US" altLang="zh-CN" dirty="0"/>
          </a:p>
        </p:txBody>
      </p:sp>
      <p:sp>
        <p:nvSpPr>
          <p:cNvPr id="17" name="QB_5_AS.50_1#01027c1fc?pid=4aacd5767&amp;color=0,55,96&amp;vtp=1&amp;bbb=1"/>
          <p:cNvSpPr/>
          <p:nvPr/>
        </p:nvSpPr>
        <p:spPr>
          <a:xfrm>
            <a:off x="502920" y="5913691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考查If虚拟条件句的省略，补充完整后为If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teachers。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1_1#be8dd9608?pid=a27d267af&amp;color=0,55,96&amp;vtp=1&amp;bt=1&amp;bbb=1&amp;hb=1"/>
          <p:cNvSpPr/>
          <p:nvPr/>
        </p:nvSpPr>
        <p:spPr>
          <a:xfrm>
            <a:off x="502920" y="1512000"/>
            <a:ext cx="10570464" cy="4610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[四川攀枝花2024高一月考]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“Double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Seventh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Valentine's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West.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cowherd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girl,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culture.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versions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begins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cowherd.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brother,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badly,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cowherd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boring,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silence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complaining.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Unluckily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cow.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Although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company.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miracle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happened.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pond.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fairies.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1804</Words>
  <Application>Microsoft Office PowerPoint</Application>
  <PresentationFormat>宽屏</PresentationFormat>
  <Paragraphs>164</Paragraphs>
  <Slides>14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2024-10-09T03:14:45Z</dcterms:created>
  <dcterms:modified xsi:type="dcterms:W3CDTF">2024-10-09T03:31:42Z</dcterms:modified>
  <cp:category/>
  <cp:contentStatus/>
</cp:coreProperties>
</file>